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4B9C0-434B-4861-8D77-DB56421EAE73}" type="datetimeFigureOut">
              <a:rPr lang="en-US" smtClean="0"/>
              <a:pPr/>
              <a:t>07-Jan-19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C6F4F-5ADA-4B37-A5B4-815E0BF394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91AF95-F841-4F11-8FF5-CFE3F4F8F4B5}" type="datetime1">
              <a:rPr lang="en-US" smtClean="0"/>
              <a:pPr/>
              <a:t>07-Jan-19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9B6BE6-8843-48E4-8171-4285631B7B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E3052-79AF-40AA-A6DE-AFAD05CB5B19}" type="datetime1">
              <a:rPr lang="en-US" smtClean="0"/>
              <a:pPr/>
              <a:t>07-Jan-19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8B525-2AC2-4F70-ACCD-CCD8B127EFBE}" type="datetime1">
              <a:rPr lang="en-US" smtClean="0"/>
              <a:pPr/>
              <a:t>07-Jan-19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1162050" y="6243638"/>
            <a:ext cx="1905000" cy="457200"/>
          </a:xfrm>
          <a:prstGeom prst="rect">
            <a:avLst/>
          </a:prstGeom>
        </p:spPr>
        <p:txBody>
          <a:bodyPr/>
          <a:lstStyle>
            <a:lvl1pPr>
              <a:defRPr/>
            </a:lvl1pPr>
          </a:lstStyle>
          <a:p>
            <a:pPr>
              <a:defRPr/>
            </a:pPr>
            <a:fld id="{3FCEC82C-708A-40C8-B4BA-2B59AE807138}" type="datetime1">
              <a:rPr lang="en-US" smtClean="0"/>
              <a:pPr>
                <a:defRPr/>
              </a:pPr>
              <a:t>07-Jan-19</a:t>
            </a:fld>
            <a:endParaRPr lang="en-US"/>
          </a:p>
        </p:txBody>
      </p:sp>
      <p:sp>
        <p:nvSpPr>
          <p:cNvPr id="6" name="Rectangle 12"/>
          <p:cNvSpPr>
            <a:spLocks noGrp="1" noChangeArrowheads="1"/>
          </p:cNvSpPr>
          <p:nvPr>
            <p:ph type="ftr" sz="quarter" idx="11"/>
          </p:nvPr>
        </p:nvSpPr>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74BAB7B8-E7F5-45AA-B820-C7F2786C41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00313B-CB53-47FA-A8CE-F9D0F67A9775}" type="datetime1">
              <a:rPr lang="en-US" smtClean="0"/>
              <a:pPr/>
              <a:t>07-Jan-19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99206C-FF94-4A84-BB6B-6F1F26F4C5F2}" type="datetime1">
              <a:rPr lang="en-US" smtClean="0"/>
              <a:pPr/>
              <a:t>07-Jan-19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B6BE6-8843-48E4-8171-4285631B7B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A20638-634F-4209-B09F-11CCC8F1995A}" type="datetime1">
              <a:rPr lang="en-US" smtClean="0"/>
              <a:pPr/>
              <a:t>07-Jan-19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DC6014-E4B0-4084-A59A-B294517F9635}" type="datetime1">
              <a:rPr lang="en-US" smtClean="0"/>
              <a:pPr/>
              <a:t>07-Jan-19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1A2AB8-66F7-4635-A6FD-009B4F13FD58}" type="datetime1">
              <a:rPr lang="en-US" smtClean="0"/>
              <a:pPr/>
              <a:t>07-Jan-19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EA5E1-47A2-4BFC-AE25-75C8C97096A8}" type="datetime1">
              <a:rPr lang="en-US" smtClean="0"/>
              <a:pPr/>
              <a:t>07-Jan-19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C7472A-2379-4DAC-9A70-BF494B64C96E}" type="datetime1">
              <a:rPr lang="en-US" smtClean="0"/>
              <a:pPr/>
              <a:t>07-Jan-19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B6BE6-8843-48E4-8171-4285631B7B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2122FB-3EF8-4246-9EE8-0D71E667FB2C}" type="datetime1">
              <a:rPr lang="en-US" smtClean="0"/>
              <a:pPr/>
              <a:t>07-Jan-19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9B6BE6-8843-48E4-8171-4285631B7BA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528F8E-24DC-428C-8601-22E77A6B8F9F}" type="datetime1">
              <a:rPr lang="en-US" smtClean="0"/>
              <a:pPr/>
              <a:t>07-Jan-19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9B6BE6-8843-48E4-8171-4285631B7BA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447799"/>
          </a:xfrm>
        </p:spPr>
        <p:txBody>
          <a:bodyPr/>
          <a:lstStyle/>
          <a:p>
            <a:r>
              <a:rPr lang="en-US" dirty="0" smtClean="0"/>
              <a:t>Fundamental computing </a:t>
            </a:r>
            <a:endParaRPr lang="en-US" dirty="0"/>
          </a:p>
        </p:txBody>
      </p:sp>
      <p:sp>
        <p:nvSpPr>
          <p:cNvPr id="3" name="Subtitle 2"/>
          <p:cNvSpPr>
            <a:spLocks noGrp="1"/>
          </p:cNvSpPr>
          <p:nvPr>
            <p:ph type="subTitle" idx="1"/>
          </p:nvPr>
        </p:nvSpPr>
        <p:spPr/>
        <p:txBody>
          <a:bodyPr/>
          <a:lstStyle/>
          <a:p>
            <a:r>
              <a:rPr lang="en-US" dirty="0" smtClean="0"/>
              <a:t>Task 1 </a:t>
            </a:r>
          </a:p>
          <a:p>
            <a:r>
              <a:rPr lang="en-US" dirty="0" smtClean="0"/>
              <a:t>International Foundation Studies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3554" name="Picture 2"/>
          <p:cNvPicPr>
            <a:picLocks noGrp="1" noChangeAspect="1" noChangeArrowheads="1"/>
          </p:cNvPicPr>
          <p:nvPr>
            <p:ph idx="1"/>
          </p:nvPr>
        </p:nvPicPr>
        <p:blipFill>
          <a:blip r:embed="rId2"/>
          <a:srcRect/>
          <a:stretch>
            <a:fillRect/>
          </a:stretch>
        </p:blipFill>
        <p:spPr bwMode="auto">
          <a:xfrm>
            <a:off x="533400" y="228600"/>
            <a:ext cx="8305800" cy="6476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3" name="Content Placeholder 2"/>
          <p:cNvSpPr>
            <a:spLocks noGrp="1"/>
          </p:cNvSpPr>
          <p:nvPr>
            <p:ph idx="1"/>
          </p:nvPr>
        </p:nvSpPr>
        <p:spPr/>
        <p:txBody>
          <a:bodyPr/>
          <a:lstStyle/>
          <a:p>
            <a:r>
              <a:rPr lang="en-US" dirty="0" smtClean="0"/>
              <a:t>Write the names of input and out put devices.</a:t>
            </a:r>
          </a:p>
          <a:p>
            <a:r>
              <a:rPr lang="en-US" dirty="0" smtClean="0"/>
              <a:t>Names of storage devices</a:t>
            </a:r>
            <a:r>
              <a:rPr lang="en-US" dirty="0" smtClean="0"/>
              <a:t>.</a:t>
            </a:r>
          </a:p>
          <a:p>
            <a:r>
              <a:rPr lang="en-US" dirty="0" smtClean="0"/>
              <a:t>Data Processing mechanism. </a:t>
            </a:r>
            <a:endParaRPr lang="en-US" dirty="0" smtClean="0"/>
          </a:p>
          <a:p>
            <a:r>
              <a:rPr lang="en-US" dirty="0" smtClean="0"/>
              <a:t>Identify  the components of the computer hardware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endParaRPr lang="en-US" smtClean="0"/>
          </a:p>
        </p:txBody>
      </p:sp>
      <p:pic>
        <p:nvPicPr>
          <p:cNvPr id="18436" name="Picture 2" descr="F:\COMPUTER LECTURES\chapt no 1\comp images\images.jpg"/>
          <p:cNvPicPr>
            <a:picLocks noGrp="1" noChangeAspect="1" noChangeArrowheads="1"/>
          </p:cNvPicPr>
          <p:nvPr>
            <p:ph idx="1"/>
          </p:nvPr>
        </p:nvPicPr>
        <p:blipFill>
          <a:blip r:embed="rId2"/>
          <a:srcRect/>
          <a:stretch>
            <a:fillRect/>
          </a:stretch>
        </p:blipFill>
        <p:spPr>
          <a:xfrm>
            <a:off x="457200" y="1752600"/>
            <a:ext cx="7162800" cy="3255963"/>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endParaRPr lang="en-US" smtClean="0"/>
          </a:p>
        </p:txBody>
      </p:sp>
      <p:pic>
        <p:nvPicPr>
          <p:cNvPr id="19459" name="Picture 2" descr="C:\Users\aziz\Desktop\comp images\netcard.jpg"/>
          <p:cNvPicPr>
            <a:picLocks noGrp="1" noChangeAspect="1" noChangeArrowheads="1"/>
          </p:cNvPicPr>
          <p:nvPr>
            <p:ph idx="1"/>
          </p:nvPr>
        </p:nvPicPr>
        <p:blipFill>
          <a:blip r:embed="rId2"/>
          <a:srcRect/>
          <a:stretch>
            <a:fillRect/>
          </a:stretch>
        </p:blipFill>
        <p:spPr>
          <a:xfrm>
            <a:off x="5867400" y="1600200"/>
            <a:ext cx="3076575" cy="3657600"/>
          </a:xfrm>
          <a:noFill/>
        </p:spPr>
      </p:pic>
      <p:pic>
        <p:nvPicPr>
          <p:cNvPr id="19460" name="Picture 3" descr="C:\Users\aziz\Desktop\comp images\netcard2.jpg"/>
          <p:cNvPicPr>
            <a:picLocks noChangeAspect="1" noChangeArrowheads="1"/>
          </p:cNvPicPr>
          <p:nvPr/>
        </p:nvPicPr>
        <p:blipFill>
          <a:blip r:embed="rId3"/>
          <a:srcRect/>
          <a:stretch>
            <a:fillRect/>
          </a:stretch>
        </p:blipFill>
        <p:spPr bwMode="auto">
          <a:xfrm>
            <a:off x="3124200" y="1600200"/>
            <a:ext cx="2743200" cy="3733800"/>
          </a:xfrm>
          <a:prstGeom prst="rect">
            <a:avLst/>
          </a:prstGeom>
          <a:noFill/>
          <a:ln w="9525">
            <a:noFill/>
            <a:miter lim="800000"/>
            <a:headEnd/>
            <a:tailEnd/>
          </a:ln>
        </p:spPr>
      </p:pic>
      <p:pic>
        <p:nvPicPr>
          <p:cNvPr id="19461" name="Picture 4" descr="C:\Users\aziz\Desktop\comp images\net card 2.jpg"/>
          <p:cNvPicPr>
            <a:picLocks noChangeAspect="1" noChangeArrowheads="1"/>
          </p:cNvPicPr>
          <p:nvPr/>
        </p:nvPicPr>
        <p:blipFill>
          <a:blip r:embed="rId4"/>
          <a:srcRect/>
          <a:stretch>
            <a:fillRect/>
          </a:stretch>
        </p:blipFill>
        <p:spPr bwMode="auto">
          <a:xfrm>
            <a:off x="381000" y="1600200"/>
            <a:ext cx="27432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051" descr="C:\WINDOWS\DESKTOP\scott\IMAGES\SOYO-motherboard.jpg"/>
          <p:cNvPicPr>
            <a:picLocks noChangeAspect="1" noChangeArrowheads="1"/>
          </p:cNvPicPr>
          <p:nvPr/>
        </p:nvPicPr>
        <p:blipFill>
          <a:blip r:embed="rId2"/>
          <a:srcRect/>
          <a:stretch>
            <a:fillRect/>
          </a:stretch>
        </p:blipFill>
        <p:spPr bwMode="auto">
          <a:xfrm>
            <a:off x="1295400" y="0"/>
            <a:ext cx="7848600"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026" descr="C:\WINDOWS\DESKTOP\scott\IMAGES\Intel-CPU-84601a.jpg"/>
          <p:cNvPicPr>
            <a:picLocks noChangeAspect="1" noChangeArrowheads="1"/>
          </p:cNvPicPr>
          <p:nvPr/>
        </p:nvPicPr>
        <p:blipFill>
          <a:blip r:embed="rId2"/>
          <a:srcRect/>
          <a:stretch>
            <a:fillRect/>
          </a:stretch>
        </p:blipFill>
        <p:spPr bwMode="auto">
          <a:xfrm>
            <a:off x="1905000" y="1349375"/>
            <a:ext cx="5334000" cy="415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WINDOWS\DESKTOP\scott\IMAGES\Shikatronics-SIMM.gif"/>
          <p:cNvPicPr>
            <a:picLocks noChangeAspect="1" noChangeArrowheads="1"/>
          </p:cNvPicPr>
          <p:nvPr/>
        </p:nvPicPr>
        <p:blipFill>
          <a:blip r:embed="rId2"/>
          <a:srcRect/>
          <a:stretch>
            <a:fillRect/>
          </a:stretch>
        </p:blipFill>
        <p:spPr bwMode="auto">
          <a:xfrm>
            <a:off x="2286000" y="2778125"/>
            <a:ext cx="4572000" cy="130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026" descr="C:\WINDOWS\DESKTOP\scott\IMAGES\WesternDigital-diskdrive.gif"/>
          <p:cNvPicPr>
            <a:picLocks noChangeAspect="1" noChangeArrowheads="1"/>
          </p:cNvPicPr>
          <p:nvPr/>
        </p:nvPicPr>
        <p:blipFill>
          <a:blip r:embed="rId2"/>
          <a:srcRect/>
          <a:stretch>
            <a:fillRect/>
          </a:stretch>
        </p:blipFill>
        <p:spPr bwMode="auto">
          <a:xfrm>
            <a:off x="2743200" y="1865313"/>
            <a:ext cx="3657600"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050" descr="C:\WINDOWS\DESKTOP\scott\IMAGES\MicroLink-powersupply.jpg"/>
          <p:cNvPicPr>
            <a:picLocks noChangeAspect="1" noChangeArrowheads="1"/>
          </p:cNvPicPr>
          <p:nvPr/>
        </p:nvPicPr>
        <p:blipFill>
          <a:blip r:embed="rId2"/>
          <a:srcRect/>
          <a:stretch>
            <a:fillRect/>
          </a:stretch>
        </p:blipFill>
        <p:spPr bwMode="auto">
          <a:xfrm>
            <a:off x="1524000" y="1866900"/>
            <a:ext cx="6096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1"/>
          </p:nvPr>
        </p:nvSpPr>
        <p:spPr/>
        <p:txBody>
          <a:bodyPr/>
          <a:lstStyle/>
          <a:p>
            <a:endParaRPr lang="en-US" dirty="0"/>
          </a:p>
        </p:txBody>
      </p:sp>
      <p:pic>
        <p:nvPicPr>
          <p:cNvPr id="9" name="Picture 6" descr="P34-2018"/>
          <p:cNvPicPr>
            <a:picLocks noGrp="1" noChangeAspect="1" noChangeArrowheads="1"/>
          </p:cNvPicPr>
          <p:nvPr>
            <p:ph sz="half" idx="2"/>
          </p:nvPr>
        </p:nvPicPr>
        <p:blipFill>
          <a:blip r:embed="rId2"/>
          <a:srcRect/>
          <a:stretch>
            <a:fillRect/>
          </a:stretch>
        </p:blipFill>
        <p:spPr>
          <a:xfrm>
            <a:off x="5257800" y="2282825"/>
            <a:ext cx="3581400" cy="35814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dirty="0" smtClean="0"/>
              <a:t>Types of computers system</a:t>
            </a:r>
            <a:endParaRPr lang="en-US" dirty="0"/>
          </a:p>
        </p:txBody>
      </p:sp>
      <p:sp>
        <p:nvSpPr>
          <p:cNvPr id="5" name="Content Placeholder 4"/>
          <p:cNvSpPr>
            <a:spLocks noGrp="1"/>
          </p:cNvSpPr>
          <p:nvPr>
            <p:ph idx="1"/>
          </p:nvPr>
        </p:nvSpPr>
        <p:spPr>
          <a:xfrm>
            <a:off x="457200" y="1752600"/>
            <a:ext cx="8001000" cy="4572000"/>
          </a:xfrm>
        </p:spPr>
        <p:txBody>
          <a:bodyPr>
            <a:normAutofit fontScale="92500"/>
          </a:bodyPr>
          <a:lstStyle/>
          <a:p>
            <a:r>
              <a:rPr lang="en-US" b="1" dirty="0" smtClean="0"/>
              <a:t>Personal/desktop computers</a:t>
            </a:r>
            <a:endParaRPr lang="en-US" dirty="0" smtClean="0"/>
          </a:p>
          <a:p>
            <a:r>
              <a:rPr lang="en-US" dirty="0" smtClean="0"/>
              <a:t> </a:t>
            </a:r>
          </a:p>
          <a:p>
            <a:r>
              <a:rPr lang="en-US" dirty="0" smtClean="0"/>
              <a:t>Personal computers, or general purpose computers, are used by individuals for many reasons. </a:t>
            </a:r>
          </a:p>
          <a:p>
            <a:endParaRPr lang="en-US" dirty="0" smtClean="0"/>
          </a:p>
          <a:p>
            <a:r>
              <a:rPr lang="en-US" dirty="0" smtClean="0"/>
              <a:t>Personal computers have various standard components such as a tower, monitor, keyboard, mouse . </a:t>
            </a:r>
          </a:p>
          <a:p>
            <a:endParaRPr lang="en-US" dirty="0" smtClean="0"/>
          </a:p>
          <a:p>
            <a:r>
              <a:rPr lang="en-US" dirty="0" smtClean="0"/>
              <a:t>Some users create and store documents, some play games, others create music, video and photographic content; the applications are endless. </a:t>
            </a:r>
          </a:p>
          <a:p>
            <a:endParaRPr lang="en-US" dirty="0" smtClean="0"/>
          </a:p>
          <a:p>
            <a:endParaRPr lang="en-US" dirty="0"/>
          </a:p>
        </p:txBody>
      </p:sp>
      <p:pic>
        <p:nvPicPr>
          <p:cNvPr id="6" name="Picture 5"/>
          <p:cNvPicPr/>
          <p:nvPr/>
        </p:nvPicPr>
        <p:blipFill>
          <a:blip r:embed="rId2">
            <a:extLst>
              <a:ext uri="{28A0092B-C50C-407E-A947-70E740481C1C}"/>
            </a:extLst>
          </a:blip>
          <a:srcRect/>
          <a:stretch>
            <a:fillRect/>
          </a:stretch>
        </p:blipFill>
        <p:spPr bwMode="auto">
          <a:xfrm>
            <a:off x="5638800" y="838200"/>
            <a:ext cx="3505200" cy="1828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6" descr="Main4fuji"/>
          <p:cNvPicPr>
            <a:picLocks noGrp="1" noChangeAspect="1" noChangeArrowheads="1"/>
          </p:cNvPicPr>
          <p:nvPr>
            <p:ph sz="half" idx="2"/>
          </p:nvPr>
        </p:nvPicPr>
        <p:blipFill>
          <a:blip r:embed="rId2"/>
          <a:srcRect/>
          <a:stretch>
            <a:fillRect/>
          </a:stretch>
        </p:blipFill>
        <p:spPr>
          <a:xfrm>
            <a:off x="5105400" y="2130425"/>
            <a:ext cx="3733800" cy="37338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sz="half" idx="1"/>
          </p:nvPr>
        </p:nvSpPr>
        <p:spPr/>
        <p:txBody>
          <a:bodyPr/>
          <a:lstStyle/>
          <a:p>
            <a:pPr eaLnBrk="1" hangingPunct="1"/>
            <a:r>
              <a:rPr lang="en-US" sz="2800" dirty="0" smtClean="0"/>
              <a:t>.</a:t>
            </a:r>
          </a:p>
        </p:txBody>
      </p:sp>
      <p:pic>
        <p:nvPicPr>
          <p:cNvPr id="27652" name="Picture 6" descr="TC1-6001"/>
          <p:cNvPicPr>
            <a:picLocks noGrp="1" noChangeAspect="1" noChangeArrowheads="1"/>
          </p:cNvPicPr>
          <p:nvPr>
            <p:ph sz="half" idx="2"/>
          </p:nvPr>
        </p:nvPicPr>
        <p:blipFill>
          <a:blip r:embed="rId2"/>
          <a:srcRect/>
          <a:stretch>
            <a:fillRect/>
          </a:stretch>
        </p:blipFill>
        <p:spPr>
          <a:xfrm>
            <a:off x="5105400" y="2130425"/>
            <a:ext cx="3733800" cy="3733800"/>
          </a:xfrm>
          <a:noFill/>
        </p:spPr>
      </p:pic>
      <p:sp>
        <p:nvSpPr>
          <p:cNvPr id="6" name="Title 5"/>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en-US" b="1" dirty="0" smtClean="0"/>
              <a:t>Laptop computers/</a:t>
            </a:r>
            <a:r>
              <a:rPr lang="en-US" b="1" dirty="0" err="1" smtClean="0"/>
              <a:t>netbooks</a:t>
            </a:r>
            <a:endParaRPr lang="en-US" dirty="0" smtClean="0"/>
          </a:p>
          <a:p>
            <a:r>
              <a:rPr lang="en-US" dirty="0" smtClean="0"/>
              <a:t> </a:t>
            </a:r>
          </a:p>
          <a:p>
            <a:r>
              <a:rPr lang="en-US" dirty="0" smtClean="0"/>
              <a:t>Laptop computers or notebooks are many people’s preferred choice of computer because they offer the same processing capabilities as a desktop computer but are portable. </a:t>
            </a:r>
          </a:p>
          <a:p>
            <a:endParaRPr lang="en-US" dirty="0" smtClean="0"/>
          </a:p>
          <a:p>
            <a:r>
              <a:rPr lang="en-US" dirty="0" smtClean="0"/>
              <a:t>Many families choose to buy a laptop instead of a desktop computer because they take up so little space, can be moved around the house depending on who is using it, and can be packed tidily away. </a:t>
            </a:r>
          </a:p>
          <a:p>
            <a:endParaRPr lang="en-US" dirty="0" smtClean="0"/>
          </a:p>
          <a:p>
            <a:endParaRPr lang="en-US" dirty="0"/>
          </a:p>
        </p:txBody>
      </p:sp>
      <p:pic>
        <p:nvPicPr>
          <p:cNvPr id="4" name="Picture 3"/>
          <p:cNvPicPr/>
          <p:nvPr/>
        </p:nvPicPr>
        <p:blipFill>
          <a:blip r:embed="rId2">
            <a:extLst>
              <a:ext uri="{28A0092B-C50C-407E-A947-70E740481C1C}"/>
            </a:extLst>
          </a:blip>
          <a:srcRect/>
          <a:stretch>
            <a:fillRect/>
          </a:stretch>
        </p:blipFill>
        <p:spPr bwMode="auto">
          <a:xfrm>
            <a:off x="6400800" y="5029200"/>
            <a:ext cx="1981200" cy="117370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en-US" b="1" dirty="0" smtClean="0"/>
              <a:t>Tablet computers</a:t>
            </a:r>
            <a:endParaRPr lang="en-US" dirty="0" smtClean="0"/>
          </a:p>
          <a:p>
            <a:r>
              <a:rPr lang="en-US" dirty="0" smtClean="0"/>
              <a:t> </a:t>
            </a:r>
          </a:p>
          <a:p>
            <a:r>
              <a:rPr lang="en-US" b="1" dirty="0" smtClean="0"/>
              <a:t>Tablet computers </a:t>
            </a:r>
            <a:r>
              <a:rPr lang="en-US" dirty="0" smtClean="0"/>
              <a:t>are portable computers with slightly smaller screens than an</a:t>
            </a:r>
            <a:r>
              <a:rPr lang="en-US" b="1" dirty="0" smtClean="0"/>
              <a:t> </a:t>
            </a:r>
            <a:r>
              <a:rPr lang="en-US" dirty="0" smtClean="0"/>
              <a:t>average laptop. </a:t>
            </a:r>
          </a:p>
          <a:p>
            <a:endParaRPr lang="en-US" dirty="0" smtClean="0"/>
          </a:p>
          <a:p>
            <a:r>
              <a:rPr lang="en-US" dirty="0" smtClean="0"/>
              <a:t>Their defining characteristic is that user interaction is all through touch. There is no mouse or keyboard. </a:t>
            </a:r>
          </a:p>
          <a:p>
            <a:r>
              <a:rPr lang="en-US" dirty="0" smtClean="0"/>
              <a:t>Users can swipe, pinch, drag and rotate icons on the screen to activate tasks, control the cursor and input data. The use of solid state flash memory (see Unit 3) means that these devices switch on and are ready for use very quickly.</a:t>
            </a:r>
          </a:p>
          <a:p>
            <a:r>
              <a:rPr lang="en-US" dirty="0" smtClean="0"/>
              <a:t> </a:t>
            </a:r>
          </a:p>
          <a:p>
            <a:endParaRPr lang="en-US" dirty="0" smtClean="0"/>
          </a:p>
          <a:p>
            <a:endParaRPr lang="en-US" dirty="0"/>
          </a:p>
        </p:txBody>
      </p:sp>
      <p:pic>
        <p:nvPicPr>
          <p:cNvPr id="5" name="Picture 4"/>
          <p:cNvPicPr/>
          <p:nvPr/>
        </p:nvPicPr>
        <p:blipFill>
          <a:blip r:embed="rId2">
            <a:extLst>
              <a:ext uri="{28A0092B-C50C-407E-A947-70E740481C1C}"/>
            </a:extLst>
          </a:blip>
          <a:srcRect/>
          <a:stretch>
            <a:fillRect/>
          </a:stretch>
        </p:blipFill>
        <p:spPr bwMode="auto">
          <a:xfrm>
            <a:off x="4953000" y="5410200"/>
            <a:ext cx="3429000" cy="1219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r>
              <a:rPr lang="en-US" dirty="0" smtClean="0"/>
              <a:t> </a:t>
            </a:r>
          </a:p>
          <a:p>
            <a:endParaRPr lang="en-US" dirty="0" smtClean="0"/>
          </a:p>
          <a:p>
            <a:endParaRPr lang="en-US" dirty="0"/>
          </a:p>
        </p:txBody>
      </p:sp>
      <p:pic>
        <p:nvPicPr>
          <p:cNvPr id="20481" name="Picture 1"/>
          <p:cNvPicPr>
            <a:picLocks noChangeAspect="1" noChangeArrowheads="1"/>
          </p:cNvPicPr>
          <p:nvPr/>
        </p:nvPicPr>
        <p:blipFill>
          <a:blip r:embed="rId2"/>
          <a:srcRect/>
          <a:stretch>
            <a:fillRect/>
          </a:stretch>
        </p:blipFill>
        <p:spPr bwMode="auto">
          <a:xfrm>
            <a:off x="304800" y="228600"/>
            <a:ext cx="8153400"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p:cNvPicPr>
            <a:picLocks noGrp="1" noChangeAspect="1" noChangeArrowheads="1"/>
          </p:cNvPicPr>
          <p:nvPr>
            <p:ph idx="1"/>
          </p:nvPr>
        </p:nvPicPr>
        <p:blipFill>
          <a:blip r:embed="rId2"/>
          <a:srcRect/>
          <a:stretch>
            <a:fillRect/>
          </a:stretch>
        </p:blipFill>
        <p:spPr bwMode="auto">
          <a:xfrm>
            <a:off x="228600" y="228600"/>
            <a:ext cx="86106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dirty="0" smtClean="0"/>
              <a:t>Hardware components </a:t>
            </a:r>
            <a:endParaRPr lang="en-US"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b="1" dirty="0" smtClean="0"/>
              <a:t>Hardware</a:t>
            </a:r>
            <a:endParaRPr lang="en-US" dirty="0" smtClean="0"/>
          </a:p>
          <a:p>
            <a:r>
              <a:rPr lang="en-US" dirty="0" smtClean="0"/>
              <a:t> </a:t>
            </a:r>
          </a:p>
          <a:p>
            <a:r>
              <a:rPr lang="en-US" dirty="0" smtClean="0"/>
              <a:t>When you look at a computer and all the </a:t>
            </a:r>
            <a:r>
              <a:rPr lang="en-US" b="1" dirty="0" smtClean="0"/>
              <a:t>peripheral devices</a:t>
            </a:r>
            <a:r>
              <a:rPr lang="en-US" dirty="0" smtClean="0"/>
              <a:t> that are attached to it, you can see examples of hardware such as:</a:t>
            </a:r>
          </a:p>
          <a:p>
            <a:r>
              <a:rPr lang="en-US" dirty="0" smtClean="0"/>
              <a:t>●	monitor	●	mouse	●	speakers</a:t>
            </a:r>
          </a:p>
          <a:p>
            <a:r>
              <a:rPr lang="en-US" dirty="0" smtClean="0"/>
              <a:t> </a:t>
            </a:r>
          </a:p>
          <a:p>
            <a:r>
              <a:rPr lang="en-US" dirty="0" smtClean="0"/>
              <a:t>●	keyboard	●	printer	●	scanner</a:t>
            </a:r>
          </a:p>
          <a:p>
            <a:r>
              <a:rPr lang="en-US" dirty="0" smtClean="0"/>
              <a:t> </a:t>
            </a:r>
          </a:p>
          <a:p>
            <a:r>
              <a:rPr lang="en-US" dirty="0" smtClean="0"/>
              <a:t>Some peripheral devices have more than one function. Many people now choose to have their scanner, photocopier and printer together in one device, which are widely known as All-In-One printers. Touch-sensitive screens allow us to use them as input devices as well as output devices (see Session 2.1, page 62).</a:t>
            </a:r>
          </a:p>
          <a:p>
            <a:r>
              <a:rPr lang="en-US" dirty="0" smtClean="0"/>
              <a:t> </a:t>
            </a:r>
          </a:p>
          <a:p>
            <a:r>
              <a:rPr lang="en-US" dirty="0" smtClean="0"/>
              <a:t>Having an external hard drive is an excellent way of giving yourself extra portable storage space as well as providing a backup facility.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characteristics of hardware?</a:t>
            </a:r>
            <a:br>
              <a:rPr lang="en-US" dirty="0" smtClean="0"/>
            </a:br>
            <a:endParaRPr lang="en-US" dirty="0"/>
          </a:p>
        </p:txBody>
      </p:sp>
      <p:sp>
        <p:nvSpPr>
          <p:cNvPr id="3" name="Content Placeholder 2"/>
          <p:cNvSpPr>
            <a:spLocks noGrp="1"/>
          </p:cNvSpPr>
          <p:nvPr>
            <p:ph idx="1"/>
          </p:nvPr>
        </p:nvSpPr>
        <p:spPr/>
        <p:txBody>
          <a:bodyPr/>
          <a:lstStyle/>
          <a:p>
            <a:r>
              <a:rPr lang="en-US" dirty="0" smtClean="0"/>
              <a:t>Computer hardware is the collection of </a:t>
            </a:r>
            <a:r>
              <a:rPr lang="en-US" b="1" dirty="0" smtClean="0"/>
              <a:t>physical</a:t>
            </a:r>
            <a:r>
              <a:rPr lang="en-US" dirty="0" smtClean="0"/>
              <a:t> parts of a computer system. This includes the computer case, monitor, keyboard, and </a:t>
            </a:r>
            <a:r>
              <a:rPr lang="en-US" b="1" dirty="0" smtClean="0"/>
              <a:t>mouse</a:t>
            </a:r>
            <a:r>
              <a:rPr lang="en-US" dirty="0" smtClean="0"/>
              <a:t>. It also includes all the parts inside the computer case, such as the hard disk drive, motherboard, video card, and many others. Computer hardware is what you can physically </a:t>
            </a:r>
            <a:r>
              <a:rPr lang="en-US" b="1" dirty="0" smtClean="0"/>
              <a:t>touch</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r>
              <a:rPr lang="en-US" b="1" dirty="0" smtClean="0"/>
              <a:t>the four basic functions of a computer system are as follows:</a:t>
            </a:r>
            <a:endParaRPr lang="en-US" dirty="0" smtClean="0"/>
          </a:p>
          <a:p>
            <a:r>
              <a:rPr lang="en-US" dirty="0" smtClean="0"/>
              <a:t>input.</a:t>
            </a:r>
          </a:p>
          <a:p>
            <a:r>
              <a:rPr lang="en-US" dirty="0" smtClean="0"/>
              <a:t>output.</a:t>
            </a:r>
          </a:p>
          <a:p>
            <a:r>
              <a:rPr lang="en-US" dirty="0" smtClean="0"/>
              <a:t>processing.</a:t>
            </a:r>
          </a:p>
          <a:p>
            <a:r>
              <a:rPr lang="en-US" dirty="0" smtClean="0"/>
              <a:t>storage.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2065</TotalTime>
  <Words>81</Words>
  <Application>Microsoft Office PowerPoint</Application>
  <PresentationFormat>On-screen Show (4:3)</PresentationFormat>
  <Paragraphs>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Fundamental computing </vt:lpstr>
      <vt:lpstr>Types of computers system</vt:lpstr>
      <vt:lpstr>Slide 3</vt:lpstr>
      <vt:lpstr>Slide 4</vt:lpstr>
      <vt:lpstr>Slide 5</vt:lpstr>
      <vt:lpstr>Slide 6</vt:lpstr>
      <vt:lpstr>Hardware components </vt:lpstr>
      <vt:lpstr>What are the characteristics of hardware? </vt:lpstr>
      <vt:lpstr>Slide 9</vt:lpstr>
      <vt:lpstr>Slide 10</vt:lpstr>
      <vt:lpstr>Activities </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21</cp:revision>
  <dcterms:created xsi:type="dcterms:W3CDTF">2018-02-05T06:17:51Z</dcterms:created>
  <dcterms:modified xsi:type="dcterms:W3CDTF">2019-01-07T14:57:16Z</dcterms:modified>
</cp:coreProperties>
</file>